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3" r:id="rId10"/>
    <p:sldId id="264" r:id="rId11"/>
    <p:sldId id="265" r:id="rId12"/>
    <p:sldId id="266" r:id="rId13"/>
    <p:sldId id="267" r:id="rId14"/>
    <p:sldId id="269" r:id="rId15"/>
    <p:sldId id="270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E3DC9-0F1C-48D5-8951-438321600936}" type="datetimeFigureOut">
              <a:rPr lang="it-IT" smtClean="0"/>
              <a:pPr/>
              <a:t>20/12/2016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01E20-0B35-4EFA-834D-70D77A65749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983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275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7226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960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996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5250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7268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983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7637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701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6032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638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2652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03805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9674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8131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4391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524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721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584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84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6902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23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1310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01E20-0B35-4EFA-834D-70D77A65749E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950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0" y="2969345"/>
            <a:ext cx="7543800" cy="1755055"/>
          </a:xfrm>
        </p:spPr>
        <p:txBody>
          <a:bodyPr/>
          <a:lstStyle/>
          <a:p>
            <a:r>
              <a:rPr lang="it-IT" sz="5400" dirty="0" smtClean="0"/>
              <a:t>PROGETTARE PER COMPETENZE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latin typeface="+mj-lt"/>
              </a:rPr>
              <a:t>IL DIALOGO TRA I LINGUAGGI NELL’ANALISI TESTUALE</a:t>
            </a:r>
            <a:endParaRPr lang="it-IT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279142" y="2569235"/>
            <a:ext cx="1930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Laura Colombo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93792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IMPARARE AD IMPARARE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L’apprendimento è infatti il motore primo che favorisce e realizza tutti i </a:t>
            </a:r>
            <a:r>
              <a:rPr lang="it-IT" dirty="0" smtClean="0"/>
              <a:t>processi che </a:t>
            </a:r>
            <a:r>
              <a:rPr lang="it-IT" dirty="0"/>
              <a:t>portano all’educazione del soggetto.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“</a:t>
            </a:r>
            <a:r>
              <a:rPr lang="it-IT" dirty="0" err="1"/>
              <a:t>learning</a:t>
            </a:r>
            <a:r>
              <a:rPr lang="it-IT" dirty="0"/>
              <a:t> to </a:t>
            </a:r>
            <a:r>
              <a:rPr lang="it-IT" dirty="0" err="1"/>
              <a:t>learning</a:t>
            </a:r>
            <a:r>
              <a:rPr lang="it-IT" dirty="0"/>
              <a:t>” imparare a imparare appare la linea sulla quale </a:t>
            </a:r>
            <a:r>
              <a:rPr lang="it-IT" dirty="0" smtClean="0"/>
              <a:t>costruire tutto </a:t>
            </a:r>
            <a:r>
              <a:rPr lang="it-IT" dirty="0"/>
              <a:t>ciò che deve essere appreso dal </a:t>
            </a:r>
            <a:r>
              <a:rPr lang="it-IT" dirty="0" smtClean="0"/>
              <a:t>soggetto e </a:t>
            </a:r>
            <a:r>
              <a:rPr lang="it-IT" dirty="0"/>
              <a:t>sta alla base di qualsiasi </a:t>
            </a:r>
            <a:r>
              <a:rPr lang="it-IT" dirty="0" smtClean="0"/>
              <a:t>movimento che </a:t>
            </a:r>
            <a:r>
              <a:rPr lang="it-IT" dirty="0"/>
              <a:t>produca conoscenza o azione.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Rapporto </a:t>
            </a:r>
            <a:r>
              <a:rPr lang="it-IT" dirty="0"/>
              <a:t>all’Unesco della Commissione Internazionale sull’Educazione per il </a:t>
            </a:r>
            <a:r>
              <a:rPr lang="it-IT" dirty="0" smtClean="0"/>
              <a:t>XXI secolo.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440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dir="out"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L’AGIRE    COMPETENTE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just">
              <a:buNone/>
            </a:pPr>
            <a:r>
              <a:rPr lang="it-IT" dirty="0"/>
              <a:t>Non esiste una competenza che non sia competenza in atto e i </a:t>
            </a:r>
            <a:r>
              <a:rPr lang="it-IT" dirty="0" err="1"/>
              <a:t>saperi</a:t>
            </a:r>
            <a:r>
              <a:rPr lang="it-IT" dirty="0"/>
              <a:t> </a:t>
            </a:r>
            <a:r>
              <a:rPr lang="it-IT" dirty="0" smtClean="0"/>
              <a:t>debbono essere </a:t>
            </a:r>
            <a:r>
              <a:rPr lang="it-IT" dirty="0"/>
              <a:t>considerati risorse da mobilitare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competenza è </a:t>
            </a:r>
            <a:r>
              <a:rPr lang="it-IT" dirty="0" smtClean="0"/>
              <a:t>“</a:t>
            </a:r>
            <a:r>
              <a:rPr lang="it-IT" b="1" dirty="0" smtClean="0"/>
              <a:t>l’agire competente</a:t>
            </a:r>
            <a:r>
              <a:rPr lang="it-IT" dirty="0" smtClean="0"/>
              <a:t>” </a:t>
            </a:r>
          </a:p>
          <a:p>
            <a:pPr marL="0" indent="0" algn="just">
              <a:buNone/>
            </a:pPr>
            <a:r>
              <a:rPr lang="it-IT" i="1" dirty="0" smtClean="0"/>
              <a:t>(UNESCO / International </a:t>
            </a:r>
            <a:r>
              <a:rPr lang="it-IT" i="1" dirty="0"/>
              <a:t>Bureau </a:t>
            </a:r>
            <a:r>
              <a:rPr lang="it-IT" i="1" dirty="0" smtClean="0"/>
              <a:t>of </a:t>
            </a:r>
            <a:r>
              <a:rPr lang="it-IT" i="1" dirty="0" err="1" smtClean="0"/>
              <a:t>Education</a:t>
            </a:r>
            <a:r>
              <a:rPr lang="it-IT" i="1" dirty="0" smtClean="0"/>
              <a:t>, 2006</a:t>
            </a:r>
            <a:r>
              <a:rPr lang="it-IT" i="1" dirty="0"/>
              <a:t>)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Le </a:t>
            </a:r>
            <a:r>
              <a:rPr lang="it-IT" dirty="0"/>
              <a:t>competenze si formano agendo e le conoscenze debbono essere funzionali </a:t>
            </a:r>
            <a:r>
              <a:rPr lang="it-IT" dirty="0" smtClean="0"/>
              <a:t>alla costruzione </a:t>
            </a:r>
            <a:r>
              <a:rPr lang="it-IT" dirty="0"/>
              <a:t>delle competenze nel soggetto che agisce.</a:t>
            </a:r>
          </a:p>
        </p:txBody>
      </p:sp>
    </p:spTree>
    <p:extLst>
      <p:ext uri="{BB962C8B-B14F-4D97-AF65-F5344CB8AC3E}">
        <p14:creationId xmlns:p14="http://schemas.microsoft.com/office/powerpoint/2010/main" val="352543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dir="out"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 fontScale="90000"/>
          </a:bodyPr>
          <a:lstStyle/>
          <a:p>
            <a:pPr algn="just"/>
            <a:r>
              <a:rPr lang="it-IT" sz="4400" dirty="0" smtClean="0"/>
              <a:t>Si </a:t>
            </a:r>
            <a:r>
              <a:rPr lang="it-IT" sz="4400" dirty="0"/>
              <a:t>deve </a:t>
            </a:r>
            <a:r>
              <a:rPr lang="it-IT" sz="4400" dirty="0" smtClean="0"/>
              <a:t>lavorare in situazioni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i="1" dirty="0" smtClean="0"/>
              <a:t>(ossia legando la progettazione a compiti di realtà)</a:t>
            </a:r>
            <a:br>
              <a:rPr lang="it-IT" sz="2800" i="1" dirty="0" smtClean="0"/>
            </a:br>
            <a:endParaRPr lang="it-IT" sz="2800" i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L’agire competente esige un approccio contestualizzato della competenza stessa; </a:t>
            </a:r>
            <a:r>
              <a:rPr lang="it-IT" b="1" dirty="0" smtClean="0"/>
              <a:t>è attraverso le attività </a:t>
            </a:r>
            <a:r>
              <a:rPr lang="it-IT" b="1" dirty="0"/>
              <a:t>che l’agire in situazione </a:t>
            </a:r>
            <a:r>
              <a:rPr lang="it-IT" b="1" dirty="0" smtClean="0"/>
              <a:t>richiede, </a:t>
            </a:r>
            <a:r>
              <a:rPr lang="it-IT" b="1" dirty="0"/>
              <a:t>che si costruisce la </a:t>
            </a:r>
            <a:r>
              <a:rPr lang="it-IT" b="1" dirty="0" smtClean="0"/>
              <a:t>competenza</a:t>
            </a:r>
            <a:r>
              <a:rPr lang="it-I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388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è </a:t>
            </a:r>
            <a:r>
              <a:rPr lang="it-IT" dirty="0"/>
              <a:t>responsabile di qualcosa di </a:t>
            </a:r>
            <a:r>
              <a:rPr lang="it-IT" dirty="0" smtClean="0"/>
              <a:t>reale, un prodotto di realtà, portando a termine un compito</a:t>
            </a:r>
            <a:endParaRPr lang="it-IT" dirty="0"/>
          </a:p>
          <a:p>
            <a:pPr algn="just"/>
            <a:r>
              <a:rPr lang="it-IT" dirty="0" smtClean="0"/>
              <a:t>risolve </a:t>
            </a:r>
            <a:r>
              <a:rPr lang="it-IT" dirty="0"/>
              <a:t>problemi che implicano il coordinamento </a:t>
            </a:r>
            <a:r>
              <a:rPr lang="it-IT" dirty="0" smtClean="0"/>
              <a:t>operativo nel gruppo di lavoro, mettendo in </a:t>
            </a:r>
            <a:r>
              <a:rPr lang="it-IT" dirty="0"/>
              <a:t>gioco e </a:t>
            </a:r>
            <a:r>
              <a:rPr lang="it-IT" dirty="0" smtClean="0"/>
              <a:t>intrecciando i vari </a:t>
            </a:r>
            <a:r>
              <a:rPr lang="it-IT" dirty="0" err="1" smtClean="0"/>
              <a:t>saperi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Una </a:t>
            </a:r>
            <a:r>
              <a:rPr lang="it-IT" sz="2000" dirty="0" smtClean="0"/>
              <a:t>competenza si </a:t>
            </a:r>
            <a:r>
              <a:rPr lang="it-IT" sz="2000" dirty="0"/>
              <a:t>sviluppa in un </a:t>
            </a:r>
            <a:r>
              <a:rPr lang="it-IT" sz="2000" dirty="0" smtClean="0"/>
              <a:t>contesto in </a:t>
            </a:r>
            <a:r>
              <a:rPr lang="it-IT" sz="2000" dirty="0"/>
              <a:t>cui lo studente</a:t>
            </a:r>
            <a:r>
              <a:rPr lang="it-IT" sz="2000" dirty="0" smtClean="0"/>
              <a:t>: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83901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Autofit/>
          </a:bodyPr>
          <a:lstStyle/>
          <a:p>
            <a:pPr algn="just"/>
            <a:r>
              <a:rPr lang="it-IT" sz="2500" dirty="0" smtClean="0"/>
              <a:t>La </a:t>
            </a:r>
            <a:r>
              <a:rPr lang="it-IT" sz="2500" dirty="0"/>
              <a:t>didattica per competenze è quindi una didattica PROGETTUALE incentrata </a:t>
            </a:r>
            <a:r>
              <a:rPr lang="it-IT" sz="2500" dirty="0" smtClean="0"/>
              <a:t>su un </a:t>
            </a:r>
            <a:r>
              <a:rPr lang="it-IT" sz="2500" dirty="0"/>
              <a:t>compito </a:t>
            </a:r>
            <a:r>
              <a:rPr lang="it-IT" sz="2500" dirty="0" smtClean="0"/>
              <a:t>di realtà, risultato </a:t>
            </a:r>
            <a:r>
              <a:rPr lang="it-IT" sz="2500" dirty="0"/>
              <a:t>di un processo </a:t>
            </a:r>
            <a:r>
              <a:rPr lang="it-IT" sz="2500" dirty="0" smtClean="0"/>
              <a:t>progettuale.</a:t>
            </a:r>
            <a:endParaRPr lang="it-IT" sz="2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Imparare </a:t>
            </a:r>
            <a:r>
              <a:rPr lang="it-IT" dirty="0"/>
              <a:t>a imparare</a:t>
            </a:r>
          </a:p>
          <a:p>
            <a:r>
              <a:rPr lang="it-IT" dirty="0"/>
              <a:t>Progettare</a:t>
            </a:r>
          </a:p>
          <a:p>
            <a:r>
              <a:rPr lang="it-IT" dirty="0"/>
              <a:t>Comunicare</a:t>
            </a:r>
          </a:p>
          <a:p>
            <a:r>
              <a:rPr lang="it-IT" dirty="0"/>
              <a:t>Collaborare e partecipare</a:t>
            </a:r>
          </a:p>
          <a:p>
            <a:r>
              <a:rPr lang="it-IT" dirty="0"/>
              <a:t>Agire in modo autonomo </a:t>
            </a:r>
            <a:r>
              <a:rPr lang="it-IT" dirty="0" smtClean="0"/>
              <a:t>e responsabile</a:t>
            </a:r>
            <a:endParaRPr lang="it-IT" dirty="0"/>
          </a:p>
          <a:p>
            <a:r>
              <a:rPr lang="it-IT" dirty="0"/>
              <a:t>Risolvere problemi</a:t>
            </a:r>
          </a:p>
          <a:p>
            <a:r>
              <a:rPr lang="it-IT" dirty="0"/>
              <a:t>Individuare collegamenti e relazioni</a:t>
            </a:r>
          </a:p>
          <a:p>
            <a:r>
              <a:rPr lang="it-IT" dirty="0"/>
              <a:t>Acquisire e interpretare </a:t>
            </a:r>
            <a:r>
              <a:rPr lang="it-IT" dirty="0" smtClean="0"/>
              <a:t>informazioni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1800" dirty="0"/>
              <a:t>Nel progetto legato alla realizzazione di un </a:t>
            </a:r>
            <a:r>
              <a:rPr lang="it-IT" sz="1800" b="1" dirty="0"/>
              <a:t>prodotto concreto</a:t>
            </a:r>
            <a:r>
              <a:rPr lang="it-IT" sz="1800" dirty="0"/>
              <a:t>, </a:t>
            </a:r>
            <a:r>
              <a:rPr lang="it-IT" sz="1800" dirty="0" smtClean="0"/>
              <a:t>trasmissibile e </a:t>
            </a:r>
            <a:r>
              <a:rPr lang="it-IT" sz="1800" dirty="0"/>
              <a:t>valutabile anche in un contesto fuori della scuola l’allievo esercita </a:t>
            </a:r>
            <a:r>
              <a:rPr lang="it-IT" sz="1800" dirty="0" smtClean="0"/>
              <a:t>quelle competenze di cittadinanza </a:t>
            </a:r>
            <a:r>
              <a:rPr lang="it-IT" sz="1800" dirty="0"/>
              <a:t>contenute nelle raccomandazioni del </a:t>
            </a:r>
            <a:r>
              <a:rPr lang="it-IT" sz="1800" dirty="0" smtClean="0"/>
              <a:t>Parlamento europeo </a:t>
            </a:r>
            <a:r>
              <a:rPr lang="it-IT" sz="1800" dirty="0"/>
              <a:t>e recepite nel documento ministeriale </a:t>
            </a:r>
            <a:r>
              <a:rPr lang="it-IT" sz="1800" i="1" dirty="0"/>
              <a:t>(DM 22 agosto 2007 n.139)</a:t>
            </a:r>
          </a:p>
        </p:txBody>
      </p:sp>
    </p:spTree>
    <p:extLst>
      <p:ext uri="{BB962C8B-B14F-4D97-AF65-F5344CB8AC3E}">
        <p14:creationId xmlns:p14="http://schemas.microsoft.com/office/powerpoint/2010/main" val="211314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CONOSCENZE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Il corso  «le arti e la musica in epoca barocca» ha proposto una 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lettura trasversale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del testo musicale, artistico, architettonico e letterario alla luce di alcuni 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elementi chiave della poetica barocca</a:t>
            </a:r>
          </a:p>
          <a:p>
            <a:pPr marL="0" indent="0" algn="just">
              <a:buNone/>
            </a:pPr>
            <a:endParaRPr lang="it-IT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Il concetto di 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meraviglia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fusione tra le arti</a:t>
            </a:r>
          </a:p>
          <a:p>
            <a:pPr algn="just"/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489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CONOSCENZE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tali elementi chiave nel linguaggio delle arti e della musica e della letteratura si sostanziano in una ricerca relativa</a:t>
            </a:r>
          </a:p>
          <a:p>
            <a:pPr algn="just"/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 </a:t>
            </a:r>
            <a:r>
              <a:rPr lang="it-IT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luminismo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tra pittura e musica (chiaroscuro e incidenza della luce sulle superfici)</a:t>
            </a:r>
          </a:p>
          <a:p>
            <a:pPr algn="just"/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 una </a:t>
            </a:r>
            <a:r>
              <a:rPr lang="it-IT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nuova spazialità 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nella architettura e nelle arti visive e nella musica caratterizzate dal dinamismo e dalla progressione, da una nuova relazione tra vicino e lontano</a:t>
            </a:r>
          </a:p>
          <a:p>
            <a:pPr algn="just"/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it-IT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scenografica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integrazione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delle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arti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contesto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dell’architettura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forti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visivi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metamorfosi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69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CONOSCENZE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Insieme ai concetti chiave ricorrenti nei diversi linguaggi sono stati affrontati i generi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Monodia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Melodramma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Toccata e partita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Concerto grosso e solistico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La Passione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La Messa e l’Oratorio</a:t>
            </a: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069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just">
              <a:buNone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ABILITA’</a:t>
            </a: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Applicazione delle conoscenze in situazione.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egate cioè ad un compito di realtà </a:t>
            </a: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Tale compito di realtà può essere </a:t>
            </a:r>
          </a:p>
          <a:p>
            <a:pPr marL="0" indent="0" algn="ctr">
              <a:buNone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n’analisi testuale </a:t>
            </a: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he mette in relazione un testo letterario o un’opera d’arte o un’ architettura a uno dei brani selezionati </a:t>
            </a:r>
          </a:p>
          <a:p>
            <a:pPr marL="0" indent="0" algn="ctr">
              <a:buNone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Considerando </a:t>
            </a:r>
          </a:p>
          <a:p>
            <a:pPr algn="just"/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18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ABILITA’</a:t>
            </a:r>
          </a:p>
          <a:p>
            <a:pPr marL="0" indent="0" algn="ctr">
              <a:buNone/>
            </a:pPr>
            <a:endParaRPr 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Questa analisi testuale </a:t>
            </a:r>
          </a:p>
          <a:p>
            <a:pPr marL="0" indent="0" algn="ctr">
              <a:buNone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mette in relazione un testo letterario o un’opera d’arte o un’ architettura a uno dei brani selezionati </a:t>
            </a:r>
          </a:p>
          <a:p>
            <a:pPr marL="0" indent="0" algn="ctr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onsiderando </a:t>
            </a:r>
          </a:p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uno dei concetti chiave del linguaggio</a:t>
            </a:r>
          </a:p>
          <a:p>
            <a:pPr marL="0" indent="0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oppure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no dei generi</a:t>
            </a:r>
          </a:p>
          <a:p>
            <a:pPr algn="just"/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791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4869237"/>
            <a:ext cx="7543800" cy="1322489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dalla progettazione incardinata sui contenuti disciplinari si dovrà passare </a:t>
            </a:r>
            <a:r>
              <a:rPr lang="it-IT" sz="2800" dirty="0" smtClean="0"/>
              <a:t>alla progettazione </a:t>
            </a:r>
            <a:r>
              <a:rPr lang="it-IT" sz="2800" dirty="0"/>
              <a:t>per competenze, conoscenze e abilità in atto</a:t>
            </a:r>
            <a:r>
              <a:rPr lang="it-IT" sz="2800" dirty="0" smtClean="0"/>
              <a:t>.</a:t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 smtClean="0"/>
              <a:t>Il Quadro europeo delle </a:t>
            </a:r>
            <a:r>
              <a:rPr lang="it-IT" b="1" dirty="0"/>
              <a:t>Qualifiche </a:t>
            </a:r>
            <a:r>
              <a:rPr lang="it-IT" dirty="0"/>
              <a:t>in vigore nei paesi dell’Unione </a:t>
            </a:r>
            <a:r>
              <a:rPr lang="it-IT" dirty="0" smtClean="0"/>
              <a:t>e la </a:t>
            </a:r>
            <a:r>
              <a:rPr lang="it-IT" dirty="0"/>
              <a:t>certificazione delle competenze </a:t>
            </a:r>
            <a:r>
              <a:rPr lang="it-IT" dirty="0" smtClean="0"/>
              <a:t>alla </a:t>
            </a:r>
            <a:r>
              <a:rPr lang="it-IT" dirty="0"/>
              <a:t>fine </a:t>
            </a:r>
            <a:r>
              <a:rPr lang="it-IT" dirty="0" smtClean="0"/>
              <a:t>del primo </a:t>
            </a:r>
            <a:r>
              <a:rPr lang="it-IT" dirty="0"/>
              <a:t>biennio della secondaria </a:t>
            </a:r>
            <a:r>
              <a:rPr lang="it-IT" dirty="0" smtClean="0"/>
              <a:t>superiore, come </a:t>
            </a:r>
            <a:r>
              <a:rPr lang="it-IT" dirty="0"/>
              <a:t>conclusione del decimo </a:t>
            </a:r>
            <a:r>
              <a:rPr lang="it-IT" dirty="0" smtClean="0"/>
              <a:t>anno della </a:t>
            </a:r>
            <a:r>
              <a:rPr lang="it-IT" dirty="0"/>
              <a:t>scuola </a:t>
            </a:r>
            <a:r>
              <a:rPr lang="it-IT" dirty="0" smtClean="0"/>
              <a:t>dell’obbligo, </a:t>
            </a:r>
            <a:r>
              <a:rPr lang="it-IT" dirty="0"/>
              <a:t>(D.M. 139 del 2007) impongono alla scuola una </a:t>
            </a:r>
            <a:r>
              <a:rPr lang="it-IT" dirty="0" smtClean="0"/>
              <a:t>nuova progettazione</a:t>
            </a:r>
            <a:r>
              <a:rPr lang="it-IT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2550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ABILITA’</a:t>
            </a:r>
          </a:p>
          <a:p>
            <a:pPr marL="0" indent="0" algn="ctr">
              <a:buNone/>
            </a:pPr>
            <a:endParaRPr 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Nella consegna è meglio usare verbi operativi che corrispondono ad azioni osservabili e valutabili come ad esempio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Identifica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Denomina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Seleziona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Descrivi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Confronta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Interpreta</a:t>
            </a:r>
          </a:p>
          <a:p>
            <a:pPr algn="just"/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137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COMPETENZE</a:t>
            </a:r>
          </a:p>
          <a:p>
            <a:pPr marL="0" indent="0" algn="ctr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Leggere e comprendere l’opera nella sua valenza espressiva e comunicativa, confrontandone il linguaggio con altre opere del </a:t>
            </a: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suo contesto storico e culturale</a:t>
            </a:r>
            <a:endParaRPr lang="it-IT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dal Profilo Educativo culturale e professionale dei Licei</a:t>
            </a:r>
          </a:p>
          <a:p>
            <a:pPr marL="0" indent="0">
              <a:buNone/>
            </a:pP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D.P.R. 89/2010 Allegato A</a:t>
            </a:r>
          </a:p>
          <a:p>
            <a:pPr marL="0" indent="0">
              <a:buNone/>
            </a:pPr>
            <a:endParaRPr lang="it-IT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1800" b="1" dirty="0"/>
              <a:t>Area linguistica e </a:t>
            </a:r>
            <a:r>
              <a:rPr lang="it-IT" sz="1800" b="1" dirty="0" smtClean="0"/>
              <a:t>comunicativa</a:t>
            </a:r>
          </a:p>
          <a:p>
            <a:pPr marL="0" indent="0">
              <a:buNone/>
            </a:pPr>
            <a:r>
              <a:rPr lang="it-IT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saper </a:t>
            </a: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leggere e comprendere testi complessi di diversa natura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, cogliendo 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le implicazioni 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e le sfumature di significato proprie di ciascuno di essi, in rapporto 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 la 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tipologia e il relativo contesto storico e culturale;</a:t>
            </a:r>
            <a:endParaRPr lang="it-IT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041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COMPETENZE</a:t>
            </a:r>
          </a:p>
          <a:p>
            <a:pPr marL="0" indent="0">
              <a:buNone/>
            </a:pP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 Profilo Educativo culturale e professionale dei Licei</a:t>
            </a:r>
          </a:p>
          <a:p>
            <a:pPr marL="0" indent="0">
              <a:buNone/>
            </a:pP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D.P.R. 89/2010 Allegato A</a:t>
            </a:r>
          </a:p>
          <a:p>
            <a:pPr marL="0" indent="0">
              <a:buNone/>
            </a:pPr>
            <a:endParaRPr lang="it-IT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Liceo artistico</a:t>
            </a:r>
          </a:p>
          <a:p>
            <a:pPr marL="0" indent="0" algn="ctr">
              <a:buNone/>
            </a:pPr>
            <a:endParaRPr lang="it-IT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cogliere i valori estetici, concettuali e funzionali nelle opere artistiche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endParaRPr lang="it-IT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conoscere e applicare i codici dei linguaggi artistici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, i principi della percezione visiva e 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della  composizione 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della forma in tutte le 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sue con    configurazioni 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e funzioni;</a:t>
            </a:r>
            <a:endParaRPr lang="it-IT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5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COMPETENZE</a:t>
            </a:r>
          </a:p>
          <a:p>
            <a:pPr marL="0" indent="0">
              <a:buNone/>
            </a:pP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 Profilo Educativo culturale e professionale dei Licei</a:t>
            </a:r>
          </a:p>
          <a:p>
            <a:pPr marL="0" indent="0">
              <a:buNone/>
            </a:pP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D.P.R. 89/2010 Allegato A</a:t>
            </a:r>
          </a:p>
          <a:p>
            <a:pPr marL="0" indent="0">
              <a:buNone/>
            </a:pPr>
            <a:endParaRPr lang="it-IT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Liceo classico</a:t>
            </a:r>
          </a:p>
          <a:p>
            <a:pPr marL="0" indent="0" algn="ctr">
              <a:buNone/>
            </a:pPr>
            <a:endParaRPr lang="it-I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aver raggiunto una conoscenza approfondita delle linee di sviluppo della nostra civiltà </a:t>
            </a: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nei suoi </a:t>
            </a: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diversi aspetti (linguistico, letterario, artistico, storico, istituzionale, </a:t>
            </a:r>
            <a:r>
              <a:rPr lang="it-IT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filosofico,scientifico</a:t>
            </a: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), anche attraverso lo studio diretto di opere, documenti ed autori </a:t>
            </a: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significativi, ed </a:t>
            </a: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essere in grado di riconoscere il valore della tradizione come possibilità </a:t>
            </a: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di comprensione </a:t>
            </a: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critica del </a:t>
            </a: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presente</a:t>
            </a:r>
            <a:endParaRPr lang="it-IT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PROPOSTE	OPERATIVE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COMPETENZE</a:t>
            </a:r>
          </a:p>
          <a:p>
            <a:pPr marL="0" indent="0">
              <a:buNone/>
            </a:pP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 Profilo Educativo culturale e professionale dei Licei</a:t>
            </a:r>
          </a:p>
          <a:p>
            <a:pPr marL="0" indent="0">
              <a:buNone/>
            </a:pPr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D.P.R. 89/2010 Allegato A</a:t>
            </a:r>
          </a:p>
          <a:p>
            <a:pPr marL="0" indent="0" algn="ctr">
              <a:buNone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Liceo linguistico</a:t>
            </a:r>
          </a:p>
          <a:p>
            <a:pPr marL="0" indent="0">
              <a:buNone/>
            </a:pPr>
            <a:endParaRPr lang="it-IT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000" dirty="0"/>
              <a:t>conoscere le principali caratteristiche culturali dei paesi di cui si è studiata la lingua,</a:t>
            </a:r>
          </a:p>
          <a:p>
            <a:pPr marL="0" indent="0">
              <a:buNone/>
            </a:pPr>
            <a:r>
              <a:rPr lang="it-IT" sz="2000" dirty="0"/>
              <a:t>attraverso lo studio e l’analisi di opere letterarie, estetiche, visive, musicali,</a:t>
            </a:r>
          </a:p>
          <a:p>
            <a:pPr marL="0" indent="0">
              <a:buNone/>
            </a:pPr>
            <a:r>
              <a:rPr lang="it-IT" sz="2000" dirty="0"/>
              <a:t>cinematografiche, delle linee fondamentali della loro storia e delle loro tradizioni</a:t>
            </a:r>
            <a:r>
              <a:rPr lang="it-IT" sz="20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0595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Autofit/>
          </a:bodyPr>
          <a:lstStyle/>
          <a:p>
            <a:pPr algn="just"/>
            <a:r>
              <a:rPr lang="it-IT" sz="2800" dirty="0" smtClean="0"/>
              <a:t>“Competenze</a:t>
            </a:r>
            <a:r>
              <a:rPr lang="it-IT" sz="2800" dirty="0"/>
              <a:t>” indicano la comprovata capacità di usare conoscenze, abilità </a:t>
            </a:r>
            <a:r>
              <a:rPr lang="it-IT" sz="2800" dirty="0" smtClean="0"/>
              <a:t>e capacità </a:t>
            </a:r>
            <a:r>
              <a:rPr lang="it-IT" sz="2800" dirty="0"/>
              <a:t>personali, sociali e/o metodologiche, in situazioni di lavoro o di </a:t>
            </a:r>
            <a:r>
              <a:rPr lang="it-IT" sz="2800" dirty="0" smtClean="0"/>
              <a:t>studio e </a:t>
            </a:r>
            <a:r>
              <a:rPr lang="it-IT" sz="2800" dirty="0"/>
              <a:t>nello sviluppo professionale e/o personale; le competenze sono descritte </a:t>
            </a:r>
            <a:r>
              <a:rPr lang="it-IT" sz="2800" dirty="0" smtClean="0"/>
              <a:t>in termini </a:t>
            </a:r>
            <a:r>
              <a:rPr lang="it-IT" sz="2800" dirty="0"/>
              <a:t>di responsabilità e </a:t>
            </a:r>
            <a:r>
              <a:rPr lang="it-IT" sz="2800" dirty="0" smtClean="0"/>
              <a:t>autonomia</a:t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18" name="Segnaposto testo 17"/>
          <p:cNvSpPr>
            <a:spLocks noGrp="1"/>
          </p:cNvSpPr>
          <p:nvPr>
            <p:ph idx="1"/>
          </p:nvPr>
        </p:nvSpPr>
        <p:spPr>
          <a:xfrm>
            <a:off x="762000" y="862446"/>
            <a:ext cx="7543800" cy="35329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S</a:t>
            </a:r>
            <a:r>
              <a:rPr lang="it-IT" dirty="0" smtClean="0"/>
              <a:t>econdo la </a:t>
            </a:r>
            <a:r>
              <a:rPr lang="it-IT" i="1" dirty="0" smtClean="0"/>
              <a:t>Raccomandazione </a:t>
            </a:r>
            <a:r>
              <a:rPr lang="it-IT" i="1" dirty="0"/>
              <a:t>del Parlamento europeo e del Consiglio del 23 aprile </a:t>
            </a:r>
            <a:r>
              <a:rPr lang="it-IT" i="1" dirty="0" smtClean="0"/>
              <a:t>2008 sulla </a:t>
            </a:r>
            <a:r>
              <a:rPr lang="it-IT" i="1" dirty="0"/>
              <a:t>costituzione del Quadro europeo delle qualifiche per </a:t>
            </a:r>
            <a:r>
              <a:rPr lang="it-IT" i="1" dirty="0" smtClean="0"/>
              <a:t>l’apprendimento permanente</a:t>
            </a:r>
            <a:r>
              <a:rPr lang="it-IT" i="1" dirty="0"/>
              <a:t>, 2008/C 111/01</a:t>
            </a:r>
            <a:r>
              <a:rPr lang="it-IT" i="1" dirty="0" smtClean="0"/>
              <a:t>)</a:t>
            </a:r>
          </a:p>
          <a:p>
            <a:pPr marL="0" indent="0" algn="just">
              <a:buNone/>
            </a:pPr>
            <a:endParaRPr lang="it-IT" i="1" dirty="0"/>
          </a:p>
          <a:p>
            <a:pPr marL="0" indent="0" algn="just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17310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ythrough dir="out"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 competenza infatti si rivolge </a:t>
            </a:r>
            <a:r>
              <a:rPr lang="it-IT" sz="2800" dirty="0" smtClean="0"/>
              <a:t>alla personalità </a:t>
            </a:r>
            <a:r>
              <a:rPr lang="it-IT" sz="2800" dirty="0"/>
              <a:t>del soggetto e non solo alla </a:t>
            </a:r>
            <a:r>
              <a:rPr lang="it-IT" sz="2800" dirty="0" smtClean="0"/>
              <a:t>sua intelligenza.</a:t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Conoscenze</a:t>
            </a:r>
            <a:endParaRPr lang="it-IT" sz="4000" dirty="0"/>
          </a:p>
          <a:p>
            <a:r>
              <a:rPr lang="it-IT" sz="4000" dirty="0" smtClean="0"/>
              <a:t>Abilità</a:t>
            </a:r>
            <a:endParaRPr lang="it-IT" sz="4000" dirty="0"/>
          </a:p>
          <a:p>
            <a:r>
              <a:rPr lang="it-IT" sz="4000" dirty="0" smtClean="0"/>
              <a:t>Attitudini</a:t>
            </a:r>
            <a:endParaRPr lang="it-IT" sz="40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Quindi i punti che rappresentano gli elementi fondanti la competenza sono</a:t>
            </a:r>
            <a:r>
              <a:rPr lang="it-IT" sz="2400" dirty="0" smtClean="0"/>
              <a:t>: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0247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it-IT" dirty="0" smtClean="0"/>
              <a:t>CONOSCENZE</a:t>
            </a:r>
            <a:endParaRPr lang="it-IT" dirty="0"/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/>
          </a:bodyPr>
          <a:lstStyle/>
          <a:p>
            <a:pPr marL="0" indent="0" algn="just">
              <a:buNone/>
            </a:pPr>
            <a:r>
              <a:rPr lang="it-IT" dirty="0" smtClean="0"/>
              <a:t>“Risultato </a:t>
            </a:r>
            <a:r>
              <a:rPr lang="it-IT" dirty="0"/>
              <a:t>dell’</a:t>
            </a:r>
            <a:r>
              <a:rPr lang="it-IT" b="1" dirty="0"/>
              <a:t>assimilazione</a:t>
            </a:r>
            <a:r>
              <a:rPr lang="it-IT" dirty="0"/>
              <a:t> di informazioni attraverso l’apprendimento” </a:t>
            </a:r>
            <a:r>
              <a:rPr lang="it-IT" dirty="0" smtClean="0"/>
              <a:t>sono costituite </a:t>
            </a:r>
            <a:r>
              <a:rPr lang="it-IT" dirty="0"/>
              <a:t>da “un insieme di </a:t>
            </a:r>
            <a:r>
              <a:rPr lang="it-IT" b="1" dirty="0"/>
              <a:t>fatti</a:t>
            </a:r>
            <a:r>
              <a:rPr lang="it-IT" dirty="0"/>
              <a:t>, </a:t>
            </a:r>
            <a:r>
              <a:rPr lang="it-IT" b="1" dirty="0"/>
              <a:t>principi</a:t>
            </a:r>
            <a:r>
              <a:rPr lang="it-IT" dirty="0"/>
              <a:t>, </a:t>
            </a:r>
            <a:r>
              <a:rPr lang="it-IT" b="1" dirty="0"/>
              <a:t>teorie</a:t>
            </a:r>
            <a:r>
              <a:rPr lang="it-IT" dirty="0"/>
              <a:t>, e </a:t>
            </a:r>
            <a:r>
              <a:rPr lang="it-IT" b="1" dirty="0"/>
              <a:t>pratiche</a:t>
            </a:r>
            <a:r>
              <a:rPr lang="it-IT" dirty="0"/>
              <a:t> relative a un </a:t>
            </a:r>
            <a:r>
              <a:rPr lang="it-IT" dirty="0" smtClean="0"/>
              <a:t>settore di </a:t>
            </a:r>
            <a:r>
              <a:rPr lang="it-IT" dirty="0"/>
              <a:t>lavoro o di studio</a:t>
            </a:r>
            <a:r>
              <a:rPr lang="it-IT" dirty="0" smtClean="0"/>
              <a:t>” </a:t>
            </a:r>
            <a:r>
              <a:rPr lang="it-IT" i="1" dirty="0" smtClean="0"/>
              <a:t>(</a:t>
            </a:r>
            <a:r>
              <a:rPr lang="it-IT" i="1" dirty="0"/>
              <a:t>Raccomandazione del parlamento Europeo e del Consiglio </a:t>
            </a:r>
            <a:r>
              <a:rPr lang="it-IT" i="1" dirty="0" smtClean="0"/>
              <a:t>23 aprile </a:t>
            </a:r>
            <a:r>
              <a:rPr lang="it-IT" i="1" dirty="0"/>
              <a:t>2008)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b="1" dirty="0" smtClean="0"/>
              <a:t>L’assimilazione </a:t>
            </a:r>
            <a:r>
              <a:rPr lang="it-IT" b="1" dirty="0"/>
              <a:t>denota la capacità del soggetto di costruire la propria conoscenza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Quindi l’</a:t>
            </a:r>
            <a:r>
              <a:rPr lang="it-IT" b="1" dirty="0" smtClean="0"/>
              <a:t>attenzione</a:t>
            </a:r>
            <a:r>
              <a:rPr lang="it-IT" dirty="0" smtClean="0"/>
              <a:t> viene portata </a:t>
            </a:r>
            <a:r>
              <a:rPr lang="it-IT" b="1" dirty="0" smtClean="0"/>
              <a:t>sul</a:t>
            </a:r>
            <a:r>
              <a:rPr lang="it-IT" dirty="0" smtClean="0"/>
              <a:t> </a:t>
            </a:r>
            <a:r>
              <a:rPr lang="it-IT" b="1" dirty="0" smtClean="0"/>
              <a:t>soggetto</a:t>
            </a:r>
            <a:r>
              <a:rPr lang="it-IT" dirty="0" smtClean="0"/>
              <a:t> e sulla consapevolezza del proprio processo di apprendimento e non </a:t>
            </a:r>
            <a:r>
              <a:rPr lang="it-IT" dirty="0"/>
              <a:t>solo sui </a:t>
            </a:r>
            <a:r>
              <a:rPr lang="it-IT" dirty="0" smtClean="0"/>
              <a:t>contenuti.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51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it-IT" dirty="0" smtClean="0"/>
              <a:t>ABILITA’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 algn="just">
              <a:buNone/>
            </a:pPr>
            <a:r>
              <a:rPr lang="it-IT" dirty="0" smtClean="0"/>
              <a:t>“</a:t>
            </a:r>
            <a:r>
              <a:rPr lang="it-IT" b="1" dirty="0" smtClean="0"/>
              <a:t>Saper </a:t>
            </a:r>
            <a:r>
              <a:rPr lang="it-IT" b="1" dirty="0"/>
              <a:t>applicare conoscenze </a:t>
            </a:r>
            <a:r>
              <a:rPr lang="it-IT" dirty="0"/>
              <a:t>e usare </a:t>
            </a:r>
            <a:r>
              <a:rPr lang="it-IT" dirty="0" smtClean="0"/>
              <a:t>know-how </a:t>
            </a:r>
            <a:r>
              <a:rPr lang="it-IT" b="1" dirty="0"/>
              <a:t>per eseguire compiti e </a:t>
            </a:r>
            <a:r>
              <a:rPr lang="it-IT" b="1" dirty="0" smtClean="0"/>
              <a:t>risolvere problemi</a:t>
            </a:r>
            <a:r>
              <a:rPr lang="it-IT" dirty="0"/>
              <a:t>; le abilità sono descritte come cognitive (uso del pensiero logico</a:t>
            </a:r>
            <a:r>
              <a:rPr lang="it-IT" dirty="0" smtClean="0"/>
              <a:t>, intuitivo e </a:t>
            </a:r>
            <a:r>
              <a:rPr lang="it-IT" dirty="0"/>
              <a:t>creativo</a:t>
            </a:r>
            <a:r>
              <a:rPr lang="it-IT" dirty="0" smtClean="0"/>
              <a:t>) </a:t>
            </a:r>
            <a:r>
              <a:rPr lang="it-IT" dirty="0"/>
              <a:t>e</a:t>
            </a:r>
            <a:r>
              <a:rPr lang="it-IT" dirty="0" smtClean="0"/>
              <a:t> </a:t>
            </a:r>
            <a:r>
              <a:rPr lang="it-IT" dirty="0"/>
              <a:t>pratiche (che implicano l’abilità manuale e l’uso di metodi, materiali </a:t>
            </a:r>
            <a:r>
              <a:rPr lang="it-IT" dirty="0" smtClean="0"/>
              <a:t>e strumenti</a:t>
            </a:r>
            <a:r>
              <a:rPr lang="it-IT" dirty="0"/>
              <a:t>)</a:t>
            </a:r>
            <a:r>
              <a:rPr lang="it-IT" dirty="0" smtClean="0"/>
              <a:t>”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i="1" dirty="0" smtClean="0"/>
              <a:t>(</a:t>
            </a:r>
            <a:r>
              <a:rPr lang="it-IT" i="1" dirty="0"/>
              <a:t>DM 22 agosto 2007 n.139, il DPR 15 marzo 2010 n.87,art.8,comma 6)</a:t>
            </a:r>
          </a:p>
        </p:txBody>
      </p:sp>
    </p:spTree>
    <p:extLst>
      <p:ext uri="{BB962C8B-B14F-4D97-AF65-F5344CB8AC3E}">
        <p14:creationId xmlns:p14="http://schemas.microsoft.com/office/powerpoint/2010/main" val="182000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it-IT" dirty="0" smtClean="0"/>
              <a:t>ATTITUDINI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“Si può sostenere che le </a:t>
            </a:r>
            <a:r>
              <a:rPr lang="it-IT" b="1" dirty="0"/>
              <a:t>attitudini </a:t>
            </a:r>
            <a:r>
              <a:rPr lang="it-IT" dirty="0"/>
              <a:t>siano la </a:t>
            </a:r>
            <a:r>
              <a:rPr lang="it-IT" b="1" dirty="0"/>
              <a:t>condizione della riuscita del soggetto </a:t>
            </a:r>
            <a:r>
              <a:rPr lang="it-IT" dirty="0" smtClean="0"/>
              <a:t>in un </a:t>
            </a:r>
            <a:r>
              <a:rPr lang="it-IT" dirty="0"/>
              <a:t>determinato campo e che tale riuscita sia possibile per ognuno perché tutti, </a:t>
            </a:r>
            <a:r>
              <a:rPr lang="it-IT" dirty="0" smtClean="0"/>
              <a:t>nella loro </a:t>
            </a:r>
            <a:r>
              <a:rPr lang="it-IT" dirty="0"/>
              <a:t>originaria natura, sono dotati di </a:t>
            </a:r>
            <a:r>
              <a:rPr lang="it-IT" dirty="0" err="1"/>
              <a:t>aptitude</a:t>
            </a:r>
            <a:r>
              <a:rPr lang="it-IT" dirty="0" smtClean="0"/>
              <a:t>.” </a:t>
            </a:r>
            <a:r>
              <a:rPr lang="it-IT" i="1" dirty="0"/>
              <a:t>(Lucio Guasti</a:t>
            </a:r>
            <a:r>
              <a:rPr lang="it-IT" i="1" dirty="0" smtClean="0"/>
              <a:t>)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b="1" dirty="0" smtClean="0"/>
              <a:t>La </a:t>
            </a:r>
            <a:r>
              <a:rPr lang="it-IT" b="1" dirty="0"/>
              <a:t>consapevolezza delle proprie attitudini è la fonte primaria </a:t>
            </a:r>
            <a:r>
              <a:rPr lang="it-IT" b="1" dirty="0" smtClean="0"/>
              <a:t>dello </a:t>
            </a:r>
            <a:r>
              <a:rPr lang="it-IT" b="1" dirty="0"/>
              <a:t>sviluppo del </a:t>
            </a:r>
            <a:r>
              <a:rPr lang="it-IT" b="1" dirty="0" smtClean="0"/>
              <a:t>soggetto</a:t>
            </a:r>
            <a:r>
              <a:rPr lang="it-IT" dirty="0" smtClean="0"/>
              <a:t>. </a:t>
            </a:r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consapevolezza relativa alle </a:t>
            </a:r>
            <a:r>
              <a:rPr lang="it-IT" dirty="0" smtClean="0"/>
              <a:t>proprie attitudini </a:t>
            </a:r>
            <a:r>
              <a:rPr lang="it-IT" dirty="0"/>
              <a:t>fa sì che il soggetto viva in modo adeguato la trasformazione e che </a:t>
            </a:r>
            <a:r>
              <a:rPr lang="it-IT" dirty="0" smtClean="0"/>
              <a:t>divenga egli stesso </a:t>
            </a:r>
            <a:r>
              <a:rPr lang="it-IT" dirty="0"/>
              <a:t>motore del cambiamento.</a:t>
            </a:r>
          </a:p>
        </p:txBody>
      </p:sp>
    </p:spTree>
    <p:extLst>
      <p:ext uri="{BB962C8B-B14F-4D97-AF65-F5344CB8AC3E}">
        <p14:creationId xmlns:p14="http://schemas.microsoft.com/office/powerpoint/2010/main" val="394295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verticale 21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DIDATTICA ROVESCIATA</a:t>
            </a:r>
            <a:endParaRPr lang="it-IT" dirty="0"/>
          </a:p>
        </p:txBody>
      </p:sp>
      <p:sp>
        <p:nvSpPr>
          <p:cNvPr id="23" name="Segnaposto testo verticale 2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pPr algn="just"/>
            <a:r>
              <a:rPr lang="it-IT" dirty="0" smtClean="0"/>
              <a:t>La </a:t>
            </a:r>
            <a:r>
              <a:rPr lang="it-IT" b="1" dirty="0" smtClean="0"/>
              <a:t>compete</a:t>
            </a:r>
            <a:r>
              <a:rPr lang="it-IT" dirty="0" smtClean="0"/>
              <a:t>nza quindi non è intesa come mera componente tecnica della attività </a:t>
            </a:r>
            <a:r>
              <a:rPr lang="it-IT" dirty="0"/>
              <a:t>lavorativa ma come </a:t>
            </a:r>
            <a:r>
              <a:rPr lang="it-IT" b="1" dirty="0"/>
              <a:t>sviluppo della personalità del </a:t>
            </a:r>
            <a:r>
              <a:rPr lang="it-IT" b="1" dirty="0" smtClean="0"/>
              <a:t>soggetto.</a:t>
            </a:r>
          </a:p>
          <a:p>
            <a:pPr algn="just"/>
            <a:r>
              <a:rPr lang="it-IT" dirty="0" smtClean="0"/>
              <a:t>Il soggetto diviene in </a:t>
            </a:r>
            <a:r>
              <a:rPr lang="it-IT" dirty="0"/>
              <a:t>grado di </a:t>
            </a:r>
            <a:r>
              <a:rPr lang="it-IT" dirty="0" smtClean="0"/>
              <a:t>agire </a:t>
            </a:r>
            <a:r>
              <a:rPr lang="it-IT" dirty="0"/>
              <a:t>con una </a:t>
            </a:r>
            <a:r>
              <a:rPr lang="it-IT" b="1" dirty="0"/>
              <a:t>crescente capacità di autonomia</a:t>
            </a:r>
            <a:r>
              <a:rPr lang="it-IT" dirty="0"/>
              <a:t>, di giudizio e </a:t>
            </a:r>
            <a:r>
              <a:rPr lang="it-IT" dirty="0" smtClean="0"/>
              <a:t>di responsabilità personale.</a:t>
            </a:r>
          </a:p>
          <a:p>
            <a:pPr algn="just"/>
            <a:r>
              <a:rPr lang="it-IT" dirty="0" smtClean="0"/>
              <a:t>Il </a:t>
            </a:r>
            <a:r>
              <a:rPr lang="it-IT" dirty="0"/>
              <a:t>focus viene spostato dall’insegnare (docente) </a:t>
            </a:r>
            <a:r>
              <a:rPr lang="it-IT" dirty="0" smtClean="0"/>
              <a:t>all’apprendere (</a:t>
            </a:r>
            <a:r>
              <a:rPr lang="it-IT" dirty="0"/>
              <a:t>allievo</a:t>
            </a:r>
            <a:r>
              <a:rPr lang="it-IT" dirty="0" smtClean="0"/>
              <a:t>).      </a:t>
            </a:r>
          </a:p>
          <a:p>
            <a:pPr algn="just">
              <a:buClr>
                <a:schemeClr val="bg1">
                  <a:lumMod val="85000"/>
                </a:schemeClr>
              </a:buClr>
            </a:pPr>
            <a:r>
              <a:rPr lang="it-IT" dirty="0" smtClean="0"/>
              <a:t>L’asse della didattica si sposta quindi </a:t>
            </a:r>
            <a:r>
              <a:rPr lang="it-IT" b="1" dirty="0"/>
              <a:t>dalla trasmissione dei contenuti </a:t>
            </a:r>
            <a:r>
              <a:rPr lang="it-IT" b="1" dirty="0" smtClean="0"/>
              <a:t>disciplinari al processo di apprendimento</a:t>
            </a:r>
            <a:r>
              <a:rPr lang="it-IT" dirty="0" smtClean="0"/>
              <a:t> del quale il discente è protagonista.</a:t>
            </a:r>
          </a:p>
        </p:txBody>
      </p:sp>
    </p:spTree>
    <p:extLst>
      <p:ext uri="{BB962C8B-B14F-4D97-AF65-F5344CB8AC3E}">
        <p14:creationId xmlns:p14="http://schemas.microsoft.com/office/powerpoint/2010/main" val="47236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verticale 21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DIDATTICA ROVESCIATA</a:t>
            </a:r>
            <a:endParaRPr lang="it-IT" dirty="0"/>
          </a:p>
        </p:txBody>
      </p:sp>
      <p:sp>
        <p:nvSpPr>
          <p:cNvPr id="23" name="Segnaposto testo verticale 2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Il discente:</a:t>
            </a:r>
          </a:p>
          <a:p>
            <a:pPr algn="just"/>
            <a:r>
              <a:rPr lang="it-IT" dirty="0" smtClean="0"/>
              <a:t>Riflette sull’oggetto del proprio apprendimento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Sulle azioni che lo </a:t>
            </a:r>
            <a:r>
              <a:rPr lang="it-IT" dirty="0" smtClean="0"/>
              <a:t>costituiscono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/>
            <a:r>
              <a:rPr lang="it-IT" b="1" dirty="0" smtClean="0"/>
              <a:t>Esegue un «compito di realtà» ossia crea </a:t>
            </a:r>
            <a:r>
              <a:rPr lang="it-IT" b="1" dirty="0" smtClean="0"/>
              <a:t>un </a:t>
            </a:r>
            <a:r>
              <a:rPr lang="it-IT" b="1" dirty="0" smtClean="0"/>
              <a:t>“prodotto di realtà</a:t>
            </a:r>
            <a:r>
              <a:rPr lang="it-IT" dirty="0" smtClean="0"/>
              <a:t>” </a:t>
            </a:r>
            <a:r>
              <a:rPr lang="it-IT" dirty="0" smtClean="0"/>
              <a:t>concreto </a:t>
            </a:r>
            <a:r>
              <a:rPr lang="it-IT" dirty="0" smtClean="0"/>
              <a:t>e trasmissibile.</a:t>
            </a:r>
          </a:p>
        </p:txBody>
      </p:sp>
    </p:spTree>
    <p:extLst>
      <p:ext uri="{BB962C8B-B14F-4D97-AF65-F5344CB8AC3E}">
        <p14:creationId xmlns:p14="http://schemas.microsoft.com/office/powerpoint/2010/main" val="204483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 di giornal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Carta di giornale.thmx</Template>
  <TotalTime>414</TotalTime>
  <Words>1387</Words>
  <Application>Microsoft Office PowerPoint</Application>
  <PresentationFormat>Presentazione su schermo (4:3)</PresentationFormat>
  <Paragraphs>187</Paragraphs>
  <Slides>24</Slides>
  <Notes>24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Calibri</vt:lpstr>
      <vt:lpstr>Impact</vt:lpstr>
      <vt:lpstr>Times New Roman</vt:lpstr>
      <vt:lpstr>Carta di giornale</vt:lpstr>
      <vt:lpstr>PROGETTARE PER COMPETENZE</vt:lpstr>
      <vt:lpstr>dalla progettazione incardinata sui contenuti disciplinari si dovrà passare alla progettazione per competenze, conoscenze e abilità in atto. </vt:lpstr>
      <vt:lpstr>“Competenze” indicano la comprovata capacità di usare conoscenze, abilità e capacità personali, sociali e/o metodologiche, in situazioni di lavoro o di studio e nello sviluppo professionale e/o personale; le competenze sono descritte in termini di responsabilità e autonomia </vt:lpstr>
      <vt:lpstr>La competenza infatti si rivolge alla personalità del soggetto e non solo alla sua intelligenza. </vt:lpstr>
      <vt:lpstr>CONOSCENZE</vt:lpstr>
      <vt:lpstr>ABILITA’</vt:lpstr>
      <vt:lpstr>ATTITUDINI</vt:lpstr>
      <vt:lpstr>DIDATTICA ROVESCIATA</vt:lpstr>
      <vt:lpstr>DIDATTICA ROVESCIATA</vt:lpstr>
      <vt:lpstr>IMPARARE AD IMPARARE</vt:lpstr>
      <vt:lpstr>L’AGIRE    COMPETENTE</vt:lpstr>
      <vt:lpstr>Si deve lavorare in situazioni  (ossia legando la progettazione a compiti di realtà) </vt:lpstr>
      <vt:lpstr>Presentazione standard di PowerPoint</vt:lpstr>
      <vt:lpstr>La didattica per competenze è quindi una didattica PROGETTUALE incentrata su un compito di realtà, risultato di un processo progettuale.</vt:lpstr>
      <vt:lpstr>ALCUNE PROPOSTE OPERATIVE</vt:lpstr>
      <vt:lpstr>ALCUNE PROPOSTE OPERATIVE</vt:lpstr>
      <vt:lpstr>ALCUNE PROPOSTE OPERATIVE</vt:lpstr>
      <vt:lpstr>ALCUNE PROPOSTE OPERATIVE</vt:lpstr>
      <vt:lpstr>ALCUNE PROPOSTE OPERATIVE</vt:lpstr>
      <vt:lpstr>ALCUNE PROPOSTE OPERATIVE</vt:lpstr>
      <vt:lpstr>ALCUNE PROPOSTE OPERATIVE</vt:lpstr>
      <vt:lpstr>ALCUNE PROPOSTE OPERATIVE</vt:lpstr>
      <vt:lpstr>ALCUNE PROPOSTE OPERATIVE</vt:lpstr>
      <vt:lpstr>ALCUNE PROPOSTE OPERATIVE</vt:lpstr>
    </vt:vector>
  </TitlesOfParts>
  <Company>NABA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Innovazione educativa</dc:title>
  <dc:creator>Simone</dc:creator>
  <cp:lastModifiedBy>LAURA COLOMBO</cp:lastModifiedBy>
  <cp:revision>45</cp:revision>
  <dcterms:created xsi:type="dcterms:W3CDTF">2012-04-10T16:57:44Z</dcterms:created>
  <dcterms:modified xsi:type="dcterms:W3CDTF">2016-12-21T00:54:01Z</dcterms:modified>
</cp:coreProperties>
</file>